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230" r:id="rId2"/>
    <p:sldId id="2233" r:id="rId3"/>
    <p:sldId id="2232" r:id="rId4"/>
    <p:sldId id="2234" r:id="rId5"/>
    <p:sldId id="2237" r:id="rId6"/>
    <p:sldId id="2238" r:id="rId7"/>
    <p:sldId id="2239" r:id="rId8"/>
    <p:sldId id="2240" r:id="rId9"/>
    <p:sldId id="2241" r:id="rId10"/>
    <p:sldId id="2243" r:id="rId11"/>
    <p:sldId id="2244" r:id="rId12"/>
    <p:sldId id="2246" r:id="rId13"/>
    <p:sldId id="2247" r:id="rId14"/>
    <p:sldId id="2248" r:id="rId15"/>
    <p:sldId id="2249" r:id="rId16"/>
    <p:sldId id="2252" r:id="rId17"/>
    <p:sldId id="2025" r:id="rId18"/>
    <p:sldId id="2257" r:id="rId19"/>
    <p:sldId id="2254" r:id="rId20"/>
    <p:sldId id="2256" r:id="rId21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 Bath" initials="PB" lastIdx="25" clrIdx="0"/>
  <p:cmAuthor id="1" name="Woodhouse Lisa" initials="W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0"/>
    <p:restoredTop sz="96471" autoAdjust="0"/>
  </p:normalViewPr>
  <p:slideViewPr>
    <p:cSldViewPr>
      <p:cViewPr varScale="1">
        <p:scale>
          <a:sx n="115" d="100"/>
          <a:sy n="115" d="100"/>
        </p:scale>
        <p:origin x="8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AAAD95D-F467-C443-85D5-FABF52536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87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B2D0BAB-0B77-A745-BE12-408B7542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3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3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8B4A6486-D584-AF40-8BAA-B65ED2636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7FFCAC9-7C94-174D-8478-239CF576BAF7}" type="slidenum">
              <a:rPr lang="en-GB" altLang="en-US" sz="1200"/>
              <a:pPr/>
              <a:t>7</a:t>
            </a:fld>
            <a:endParaRPr lang="en-GB" altLang="en-US" sz="1200"/>
          </a:p>
        </p:txBody>
      </p:sp>
      <p:sp>
        <p:nvSpPr>
          <p:cNvPr id="20482" name="Rectangle 7">
            <a:extLst>
              <a:ext uri="{FF2B5EF4-FFF2-40B4-BE49-F238E27FC236}">
                <a16:creationId xmlns:a16="http://schemas.microsoft.com/office/drawing/2014/main" id="{4D8233E4-72DF-9F41-93AB-DC83870C35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C4DFF63-00FD-DC47-930C-A7A95B580C40}" type="slidenum">
              <a:rPr lang="en-GB" altLang="en-US" sz="1200"/>
              <a:pPr algn="r"/>
              <a:t>7</a:t>
            </a:fld>
            <a:endParaRPr lang="en-GB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8B241A9-F236-3E4E-A30E-78830E50567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5B54809-CB1B-F74A-9B77-427FBDF0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31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8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52400"/>
            <a:ext cx="2179638" cy="6477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88100" cy="6477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67750" cy="838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219200"/>
            <a:ext cx="8720138" cy="54102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213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67750" cy="838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720138" cy="262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000500"/>
            <a:ext cx="8720138" cy="262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7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401814F1-A887-1C4F-B950-FA49634E0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4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55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8307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219200"/>
            <a:ext cx="4284663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5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8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3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12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18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201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677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69" r:id="rId1"/>
    <p:sldLayoutId id="2147487870" r:id="rId2"/>
    <p:sldLayoutId id="2147487871" r:id="rId3"/>
    <p:sldLayoutId id="2147487872" r:id="rId4"/>
    <p:sldLayoutId id="2147487873" r:id="rId5"/>
    <p:sldLayoutId id="2147487874" r:id="rId6"/>
    <p:sldLayoutId id="2147487875" r:id="rId7"/>
    <p:sldLayoutId id="2147487876" r:id="rId8"/>
    <p:sldLayoutId id="2147487877" r:id="rId9"/>
    <p:sldLayoutId id="2147487878" r:id="rId10"/>
    <p:sldLayoutId id="2147487879" r:id="rId11"/>
    <p:sldLayoutId id="2147487880" r:id="rId12"/>
    <p:sldLayoutId id="2147487881" r:id="rId13"/>
    <p:sldLayoutId id="214748788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charset="0"/>
        <a:buChar char="p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charset="0"/>
        <a:buChar char="p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 3" charset="0"/>
        <a:buChar char="p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charset="0"/>
        <a:buChar char="p"/>
        <a:defRPr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charset="0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pitchFamily="-111" charset="2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pitchFamily="-111" charset="2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pitchFamily="-111" charset="2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pitchFamily="-111" charset="2"/>
        <a:buChar char="p"/>
        <a:defRPr sz="1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928992" cy="1470025"/>
          </a:xfrm>
        </p:spPr>
        <p:txBody>
          <a:bodyPr/>
          <a:lstStyle/>
          <a:p>
            <a:pPr algn="ctr"/>
            <a:r>
              <a:rPr lang="en-GB" sz="2800" dirty="0"/>
              <a:t>BHF Glyceryl trinitrate for pre-hospital ultra-acute stroke: Main results from the Rapid Intervention with Glyceryl trinitrate in Hypertensive stroke Trial-2 (RIGHT-2)</a:t>
            </a:r>
            <a:endParaRPr lang="en-US" sz="2800" dirty="0"/>
          </a:p>
        </p:txBody>
      </p:sp>
      <p:sp>
        <p:nvSpPr>
          <p:cNvPr id="5122" name="Subtitle 4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8928992" cy="1752600"/>
          </a:xfrm>
        </p:spPr>
        <p:txBody>
          <a:bodyPr/>
          <a:lstStyle/>
          <a:p>
            <a:r>
              <a:rPr lang="en-US" dirty="0"/>
              <a:t>Philip M Bath</a:t>
            </a:r>
          </a:p>
          <a:p>
            <a:r>
              <a:rPr lang="en-US" dirty="0"/>
              <a:t>Stroke Association Professor of Stroke Medicine</a:t>
            </a:r>
          </a:p>
          <a:p>
            <a:r>
              <a:rPr lang="en-US" dirty="0"/>
              <a:t>On behalf of RIGHT-2 Investigators</a:t>
            </a:r>
          </a:p>
        </p:txBody>
      </p:sp>
      <p:pic>
        <p:nvPicPr>
          <p:cNvPr id="9" name="Picture 8" descr="BHF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1" y="5454435"/>
            <a:ext cx="1080119" cy="14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image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629"/>
            <a:ext cx="2267744" cy="10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67DA60-9B33-1141-A238-BAF80DDD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21"/>
            <a:ext cx="1679939" cy="10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E8F19-B6D0-CD41-8836-B7A5A3FAA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0"/>
            <a:ext cx="2843808" cy="10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26E9-07DD-5349-9F8F-8E62EAB1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protocol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3330A-4282-0042-AA73-1AA55D0B8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Original protocol</a:t>
            </a:r>
          </a:p>
          <a:p>
            <a:r>
              <a:rPr lang="en-US" sz="1800" dirty="0"/>
              <a:t>Analyse all population [1] (as in RIGHT [2])</a:t>
            </a:r>
          </a:p>
          <a:p>
            <a:r>
              <a:rPr lang="en-US" sz="1800" dirty="0"/>
              <a:t>Comparison of GTN vs sham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Observation</a:t>
            </a:r>
          </a:p>
          <a:p>
            <a:r>
              <a:rPr lang="en-US" sz="1800" dirty="0"/>
              <a:t>Higher than expected mimic rate (26% v 12%) so risk of dilution of treatment effect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Changed protocol (blinded to treatment assignment)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Increase sample size 850 </a:t>
            </a:r>
            <a:r>
              <a:rPr lang="en-US" sz="1800" dirty="0">
                <a:sym typeface="Wingdings" pitchFamily="2" charset="2"/>
              </a:rPr>
              <a:t> 1050 (with additional funding)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Change to hierarchical analysis to prevent dilution [3]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/>
              <a:t>Explanatory analysis in target population (stroke + TIA). If positive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/>
              <a:t>Pragmatic analysis in whole population (ITT)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FC34469-4EC4-014C-ADF6-BDEE1633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9336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Appleton </a:t>
            </a:r>
            <a:r>
              <a:rPr lang="en-GB" altLang="en-US" sz="1400" i="1" dirty="0">
                <a:solidFill>
                  <a:srgbClr val="FFFF00"/>
                </a:solidFill>
                <a:latin typeface="Verdana" panose="020B0604030504040204" pitchFamily="34" charset="0"/>
              </a:rPr>
              <a:t>et al</a:t>
            </a:r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. </a:t>
            </a:r>
            <a:r>
              <a:rPr lang="en-GB" altLang="en-US" sz="1400" i="1" dirty="0">
                <a:solidFill>
                  <a:srgbClr val="FFFF00"/>
                </a:solidFill>
                <a:latin typeface="Verdana" panose="020B0604030504040204" pitchFamily="34" charset="0"/>
              </a:rPr>
              <a:t>Int J Stroke </a:t>
            </a:r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2017 1 August 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					Protocol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Ankolekar </a:t>
            </a:r>
            <a:r>
              <a:rPr lang="en-US" sz="1400" i="1" dirty="0">
                <a:solidFill>
                  <a:schemeClr val="tx2"/>
                </a:solidFill>
                <a:latin typeface="Verdana" charset="0"/>
                <a:cs typeface="Verdana" charset="0"/>
              </a:rPr>
              <a:t>et al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. </a:t>
            </a:r>
            <a:r>
              <a:rPr lang="en-US" sz="1400" i="1" dirty="0">
                <a:solidFill>
                  <a:schemeClr val="tx2"/>
                </a:solidFill>
                <a:latin typeface="Verdana" charset="0"/>
                <a:cs typeface="Verdana" charset="0"/>
              </a:rPr>
              <a:t>Stroke 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2013; 44: 3120-8					N=41</a:t>
            </a:r>
          </a:p>
          <a:p>
            <a:pPr marL="342900" indent="-342900" eaLnBrk="1" hangingPunct="1">
              <a:buAutoNum type="arabicPeriod"/>
            </a:pP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Scutt </a:t>
            </a:r>
            <a:r>
              <a:rPr lang="en-US" sz="1400" i="1" dirty="0">
                <a:solidFill>
                  <a:schemeClr val="tx2"/>
                </a:solidFill>
                <a:latin typeface="Verdana" charset="0"/>
                <a:cs typeface="Verdana" charset="0"/>
              </a:rPr>
              <a:t>et al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. </a:t>
            </a:r>
            <a:r>
              <a:rPr lang="en-US" sz="1400" i="1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Eur</a:t>
            </a:r>
            <a:r>
              <a:rPr lang="en-US" sz="1400" i="1" dirty="0">
                <a:solidFill>
                  <a:schemeClr val="tx2"/>
                </a:solidFill>
                <a:latin typeface="Verdana" charset="0"/>
                <a:cs typeface="Verdana" charset="0"/>
              </a:rPr>
              <a:t> J Stroke 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2018; 3 Jan						SAP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90F0E9CA-14EC-734C-BBB1-A71D1477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45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0668B2-65F7-8440-B161-571C5421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CONSORT: in All (ITT)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41FA91-09F2-F941-94E0-9131D0375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631432" cy="5410200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Randomised</a:t>
            </a:r>
            <a:r>
              <a:rPr lang="en-US" sz="1800" dirty="0"/>
              <a:t>		1149</a:t>
            </a:r>
          </a:p>
          <a:p>
            <a:pPr marL="0" indent="0">
              <a:buNone/>
            </a:pPr>
            <a:r>
              <a:rPr lang="en-US" sz="1800" dirty="0"/>
              <a:t>	GTN		  568</a:t>
            </a:r>
          </a:p>
          <a:p>
            <a:pPr marL="0" indent="0">
              <a:buNone/>
            </a:pPr>
            <a:r>
              <a:rPr lang="en-US" sz="1800" dirty="0"/>
              <a:t>	Sham		  581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Adherence</a:t>
            </a:r>
          </a:p>
          <a:p>
            <a:pPr marL="0" indent="0">
              <a:buNone/>
            </a:pPr>
            <a:r>
              <a:rPr lang="en-US" sz="1800" dirty="0"/>
              <a:t>First patch		&gt;99%</a:t>
            </a:r>
          </a:p>
          <a:p>
            <a:pPr marL="0" indent="0">
              <a:buNone/>
            </a:pPr>
            <a:r>
              <a:rPr lang="en-US" sz="1800" dirty="0"/>
              <a:t>First 2 patches		57%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Follow-up day 90</a:t>
            </a:r>
          </a:p>
          <a:p>
            <a:pPr marL="0" indent="0">
              <a:buNone/>
            </a:pPr>
            <a:r>
              <a:rPr lang="en-US" sz="1800" dirty="0"/>
              <a:t>mRS			1102 (96%)</a:t>
            </a:r>
          </a:p>
          <a:p>
            <a:pPr marL="0" indent="0">
              <a:buNone/>
            </a:pPr>
            <a:r>
              <a:rPr lang="en-US" sz="1800" dirty="0"/>
              <a:t>Vital status		1122 (98%)</a:t>
            </a:r>
          </a:p>
          <a:p>
            <a:pPr marL="0" indent="0">
              <a:buNone/>
            </a:pPr>
            <a:r>
              <a:rPr lang="en-US" sz="1800" dirty="0"/>
              <a:t>Died			  203</a:t>
            </a:r>
          </a:p>
          <a:p>
            <a:pPr marL="0" indent="0">
              <a:buNone/>
            </a:pPr>
            <a:r>
              <a:rPr lang="en-US" sz="1800" dirty="0"/>
              <a:t>Missing			      0</a:t>
            </a:r>
          </a:p>
          <a:p>
            <a:pPr marL="0" indent="0">
              <a:buNone/>
            </a:pPr>
            <a:r>
              <a:rPr lang="en-US" sz="1800" dirty="0"/>
              <a:t>Lost to follow-up	    21</a:t>
            </a:r>
          </a:p>
          <a:p>
            <a:pPr marL="0" indent="0">
              <a:buNone/>
            </a:pPr>
            <a:r>
              <a:rPr lang="en-US" sz="1800" dirty="0"/>
              <a:t>Withdraw	 	    25</a:t>
            </a:r>
          </a:p>
          <a:p>
            <a:pPr marL="0" indent="0">
              <a:buNone/>
            </a:pPr>
            <a:r>
              <a:rPr lang="en-US" sz="1800" dirty="0"/>
              <a:t>Refused	 	     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9B024B-0014-7949-9D1C-EC89BF012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E50B28FC-AED4-5543-86A0-4DA7649D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FFFF00"/>
                </a:solidFill>
              </a:rPr>
              <a:t>RIGHT-2 Investigators. </a:t>
            </a:r>
            <a:r>
              <a:rPr lang="en-GB" sz="1400" i="1" dirty="0">
                <a:solidFill>
                  <a:srgbClr val="FFFF00"/>
                </a:solidFill>
              </a:rPr>
              <a:t>Lancet</a:t>
            </a:r>
            <a:r>
              <a:rPr lang="en-GB" sz="1400" dirty="0">
                <a:solidFill>
                  <a:srgbClr val="FFFF00"/>
                </a:solidFill>
              </a:rPr>
              <a:t> 2019; </a:t>
            </a:r>
            <a:r>
              <a:rPr lang="en-GB" sz="1400" i="1" dirty="0">
                <a:solidFill>
                  <a:srgbClr val="FFFF00"/>
                </a:solidFill>
              </a:rPr>
              <a:t>in press</a:t>
            </a:r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53B2544-BD36-334F-9400-AD701C34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13" y="0"/>
            <a:ext cx="343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8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9C83-5897-5F4D-9298-D4A9A2AC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Baseline, ambulance: in All (ITT)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86E204-6BA9-AC4A-9463-4A6AF43F87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Balanced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Of stroke (n=743)</a:t>
            </a:r>
          </a:p>
          <a:p>
            <a:r>
              <a:rPr lang="en-US" sz="1600" dirty="0"/>
              <a:t>IS 	80%</a:t>
            </a:r>
          </a:p>
          <a:p>
            <a:r>
              <a:rPr lang="en-US" sz="1600" dirty="0"/>
              <a:t>ICH	20%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E84D32-CD70-F84A-A9FB-B6AD068B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FBC07E62-A60B-CA4D-9B9D-C32C13D3FD0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67744" y="908720"/>
          <a:ext cx="6840760" cy="5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424023287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85505581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05385533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GTN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Sham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extLst>
                  <a:ext uri="{0D108BD9-81ED-4DB2-BD59-A6C34878D82A}">
                    <a16:rowId xmlns:a16="http://schemas.microsoft.com/office/drawing/2014/main" val="425017735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N, pre-randomisation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568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581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63589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 (years)</a:t>
                      </a:r>
                      <a:endParaRPr lang="en-GB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 (15)</a:t>
                      </a:r>
                      <a:endParaRPr lang="en-GB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 (15)</a:t>
                      </a:r>
                      <a:endParaRPr lang="en-GB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00073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Sex, male (%)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294 (52)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300 (52)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585145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OTR (mins)</a:t>
                      </a:r>
                      <a:endParaRPr lang="en-GB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 [45-115]</a:t>
                      </a:r>
                      <a:endParaRPr lang="en-GB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 [45-118]</a:t>
                      </a:r>
                      <a:endParaRPr lang="en-GB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02120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ECG, AF/flutter (%)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 (21)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 (20)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03829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SBP (mmHg)</a:t>
                      </a:r>
                      <a:endParaRPr lang="en-GB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162 (25)</a:t>
                      </a:r>
                      <a:endParaRPr lang="en-GB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163 (26)</a:t>
                      </a:r>
                      <a:endParaRPr lang="en-GB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8729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DBP (mmHg)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 (19)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 (17)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47546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Heart rate (bpm)</a:t>
                      </a: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 (18)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 (19)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0423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GCS &lt;14 (%)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162 (29)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 (24)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91762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u="non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FAST =3 (%)</a:t>
                      </a:r>
                      <a:endParaRPr lang="en-GB" sz="1500" b="1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u="non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343 (60)</a:t>
                      </a:r>
                      <a:endParaRPr lang="en-GB" sz="1500" b="1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u="non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347 (60)</a:t>
                      </a:r>
                      <a:endParaRPr lang="en-GB" sz="1500" b="1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82402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Ethnic, non-white (%)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 (9)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 (11)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63052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Pre-morbid mRS &gt;2 (%)</a:t>
                      </a:r>
                      <a:endParaRPr lang="en-GB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115 (20)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108 (19)</a:t>
                      </a:r>
                      <a:endParaRPr lang="en-GB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30665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Previous stroke (%)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137 (25)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 (24)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27807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Ischaemic stroke (%)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302 (53)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295 (51)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841619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Intracerebral haemorrhage (%)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 (13)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 (12)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76992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TIA (%)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 (10)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 (9)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5644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Mimic (%)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134 (24)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163 (28)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99125"/>
                  </a:ext>
                </a:extLst>
              </a:tr>
            </a:tbl>
          </a:graphicData>
        </a:graphic>
      </p:graphicFrame>
      <p:sp>
        <p:nvSpPr>
          <p:cNvPr id="12" name="Text Box 3">
            <a:extLst>
              <a:ext uri="{FF2B5EF4-FFF2-40B4-BE49-F238E27FC236}">
                <a16:creationId xmlns:a16="http://schemas.microsoft.com/office/drawing/2014/main" id="{049BE558-621A-0842-9AD9-50F4F41E3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FFFF00"/>
                </a:solidFill>
              </a:rPr>
              <a:t>RIGHT-2 Investigators. </a:t>
            </a:r>
            <a:r>
              <a:rPr lang="en-GB" sz="1400" i="1" dirty="0">
                <a:solidFill>
                  <a:srgbClr val="FFFF00"/>
                </a:solidFill>
              </a:rPr>
              <a:t>Lancet</a:t>
            </a:r>
            <a:r>
              <a:rPr lang="en-GB" sz="1400" dirty="0">
                <a:solidFill>
                  <a:srgbClr val="FFFF00"/>
                </a:solidFill>
              </a:rPr>
              <a:t> 2019; </a:t>
            </a:r>
            <a:r>
              <a:rPr lang="en-GB" sz="1400" i="1" dirty="0">
                <a:solidFill>
                  <a:srgbClr val="FFFF00"/>
                </a:solidFill>
              </a:rPr>
              <a:t>in press</a:t>
            </a:r>
          </a:p>
        </p:txBody>
      </p:sp>
    </p:spTree>
    <p:extLst>
      <p:ext uri="{BB962C8B-B14F-4D97-AF65-F5344CB8AC3E}">
        <p14:creationId xmlns:p14="http://schemas.microsoft.com/office/powerpoint/2010/main" val="326730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5DE1-62C5-8F4A-9550-B2ED5B2E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SBP/DBP (mmHg): in Stroke/TIA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7BF5D9-C802-134A-BFD4-E5D9F271F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9807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C0CA3B93-BB0E-D246-B679-5758764C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26351379-3903-034F-A314-215C0609D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FFFF00"/>
                </a:solidFill>
              </a:rPr>
              <a:t>RIGHT-2 Investigators. </a:t>
            </a:r>
            <a:r>
              <a:rPr lang="en-GB" sz="1400" i="1" dirty="0">
                <a:solidFill>
                  <a:srgbClr val="FFFF00"/>
                </a:solidFill>
              </a:rPr>
              <a:t>Lancet</a:t>
            </a:r>
            <a:r>
              <a:rPr lang="en-GB" sz="1400" dirty="0">
                <a:solidFill>
                  <a:srgbClr val="FFFF00"/>
                </a:solidFill>
              </a:rPr>
              <a:t> 2019; </a:t>
            </a:r>
            <a:r>
              <a:rPr lang="en-GB" sz="1400" i="1" dirty="0">
                <a:solidFill>
                  <a:srgbClr val="FFFF00"/>
                </a:solidFill>
              </a:rPr>
              <a:t>in press</a:t>
            </a:r>
          </a:p>
        </p:txBody>
      </p:sp>
      <p:pic>
        <p:nvPicPr>
          <p:cNvPr id="12" name="Picture 11" descr="The SGPlot Procedure">
            <a:extLst>
              <a:ext uri="{FF2B5EF4-FFF2-40B4-BE49-F238E27FC236}">
                <a16:creationId xmlns:a16="http://schemas.microsoft.com/office/drawing/2014/main" id="{069BE055-CBE0-6849-8E62-BF6B208DF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7" y="954782"/>
            <a:ext cx="7305764" cy="5481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BCA02-6965-3B4F-866D-39324B64D510}"/>
              </a:ext>
            </a:extLst>
          </p:cNvPr>
          <p:cNvSpPr txBox="1"/>
          <p:nvPr/>
        </p:nvSpPr>
        <p:spPr>
          <a:xfrm>
            <a:off x="4427984" y="3372419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-5.7</a:t>
            </a:r>
            <a:r>
              <a:rPr lang="en-US" sz="1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u="sng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-5.3</a:t>
            </a:r>
            <a:r>
              <a:rPr lang="en-US" sz="1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mmHg</a:t>
            </a:r>
          </a:p>
          <a:p>
            <a:r>
              <a:rPr lang="en-US" sz="1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-2.6	-2.1</a:t>
            </a:r>
          </a:p>
        </p:txBody>
      </p:sp>
    </p:spTree>
    <p:extLst>
      <p:ext uri="{BB962C8B-B14F-4D97-AF65-F5344CB8AC3E}">
        <p14:creationId xmlns:p14="http://schemas.microsoft.com/office/powerpoint/2010/main" val="381507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83F1-B2F8-DB40-B614-3BEF9831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outcome: in Stroke/TIA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5A203-CFFF-614E-9C92-FC1A759E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Poor outcome acOR 1.25 (0.97, 1.60), p=0.083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>
                <a:solidFill>
                  <a:srgbClr val="FFFF00"/>
                </a:solidFill>
              </a:rPr>
              <a:t>&gt; Trial neutral in target population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5A5B381-9645-CE4A-BC92-9FD4D354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FD8B2C61-A9AE-EC47-B920-A058749D4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FFFF00"/>
                </a:solidFill>
              </a:rPr>
              <a:t>RIGHT-2 Investigators. </a:t>
            </a:r>
            <a:r>
              <a:rPr lang="en-GB" sz="1400" i="1" dirty="0">
                <a:solidFill>
                  <a:srgbClr val="FFFF00"/>
                </a:solidFill>
              </a:rPr>
              <a:t>Lancet</a:t>
            </a:r>
            <a:r>
              <a:rPr lang="en-GB" sz="1400" dirty="0">
                <a:solidFill>
                  <a:srgbClr val="FFFF00"/>
                </a:solidFill>
              </a:rPr>
              <a:t> 2019; </a:t>
            </a:r>
            <a:r>
              <a:rPr lang="en-GB" sz="1400" i="1" dirty="0">
                <a:solidFill>
                  <a:srgbClr val="FFFF00"/>
                </a:solidFill>
              </a:rPr>
              <a:t>in press</a:t>
            </a:r>
            <a:r>
              <a:rPr lang="en-GB" sz="1400" dirty="0">
                <a:solidFill>
                  <a:srgbClr val="FFFF00"/>
                </a:solidFill>
              </a:rPr>
              <a:t>					N=828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BE468-D2AD-4C42-AE17-D48A3FA0E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10" y="1124744"/>
            <a:ext cx="9165609" cy="37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6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E65F-2810-E543-95BC-AB7A64AA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by subgroups: in Stroke/TIA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48A1-3A61-1045-A5A7-0F6CABDA5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3983359" cy="5410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One interaction:</a:t>
            </a:r>
          </a:p>
          <a:p>
            <a:r>
              <a:rPr lang="en-US" sz="1400" dirty="0"/>
              <a:t>Time: GTN worse when given very early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No interactions:</a:t>
            </a:r>
          </a:p>
          <a:p>
            <a:r>
              <a:rPr lang="en-US" sz="1400" dirty="0"/>
              <a:t>Age</a:t>
            </a:r>
          </a:p>
          <a:p>
            <a:r>
              <a:rPr lang="en-US" sz="1400" dirty="0"/>
              <a:t>Sex</a:t>
            </a:r>
          </a:p>
          <a:p>
            <a:r>
              <a:rPr lang="en-US" sz="1400" dirty="0"/>
              <a:t>Pre-morbid mRS</a:t>
            </a:r>
          </a:p>
          <a:p>
            <a:r>
              <a:rPr lang="en-US" sz="1400" dirty="0"/>
              <a:t>HT</a:t>
            </a:r>
          </a:p>
          <a:p>
            <a:r>
              <a:rPr lang="en-US" sz="1400" dirty="0"/>
              <a:t>Previous stroke</a:t>
            </a:r>
          </a:p>
          <a:p>
            <a:r>
              <a:rPr lang="en-US" sz="1400" dirty="0"/>
              <a:t>Previous nitrate</a:t>
            </a:r>
          </a:p>
          <a:p>
            <a:r>
              <a:rPr lang="en-US" sz="1400" dirty="0"/>
              <a:t>GCS</a:t>
            </a:r>
          </a:p>
          <a:p>
            <a:r>
              <a:rPr lang="en-US" sz="1400" dirty="0"/>
              <a:t>FAST</a:t>
            </a:r>
          </a:p>
          <a:p>
            <a:r>
              <a:rPr lang="en-US" sz="1400" dirty="0"/>
              <a:t>SBP</a:t>
            </a:r>
          </a:p>
          <a:p>
            <a:r>
              <a:rPr lang="en-US" sz="1400" dirty="0"/>
              <a:t>AF</a:t>
            </a:r>
          </a:p>
          <a:p>
            <a:r>
              <a:rPr lang="en-US" sz="1400" dirty="0"/>
              <a:t>Diagnosis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797F4F-DB28-DF4D-97DC-B19A6F5C87BD}"/>
              </a:ext>
            </a:extLst>
          </p:cNvPr>
          <p:cNvCxnSpPr/>
          <p:nvPr/>
        </p:nvCxnSpPr>
        <p:spPr bwMode="auto">
          <a:xfrm>
            <a:off x="8820472" y="-819472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B37E3AD3-7BCF-344F-9F6A-A4072593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E75EC6EC-A5E2-E447-AAC7-809B382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FFFF00"/>
                </a:solidFill>
              </a:rPr>
              <a:t>RIGHT-2 Investigators. </a:t>
            </a:r>
            <a:r>
              <a:rPr lang="en-GB" sz="1400" i="1" dirty="0">
                <a:solidFill>
                  <a:srgbClr val="FFFF00"/>
                </a:solidFill>
              </a:rPr>
              <a:t>Lancet</a:t>
            </a:r>
            <a:r>
              <a:rPr lang="en-GB" sz="1400" dirty="0">
                <a:solidFill>
                  <a:srgbClr val="FFFF00"/>
                </a:solidFill>
              </a:rPr>
              <a:t> 2019; </a:t>
            </a:r>
            <a:r>
              <a:rPr lang="en-GB" sz="1400" i="1" dirty="0">
                <a:solidFill>
                  <a:srgbClr val="FFFF00"/>
                </a:solidFill>
              </a:rPr>
              <a:t>in press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0D227-F46B-DA45-945B-D10B6D670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3" y="1000780"/>
            <a:ext cx="5004048" cy="5524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E597E-66E7-724B-BC03-3F1606CDA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" y="2522484"/>
            <a:ext cx="9144000" cy="925194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6935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422C-DADC-C041-9335-6ADA55BD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Death: in Stroke/TIA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1849-6C0D-6440-96B7-3434ADDA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154616"/>
            <a:ext cx="8720138" cy="54102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GTN	Sham</a:t>
            </a:r>
          </a:p>
          <a:p>
            <a:pPr marL="0" indent="0">
              <a:buNone/>
            </a:pPr>
            <a:r>
              <a:rPr lang="en-US" sz="1800" dirty="0"/>
              <a:t>	23%	19%		aHR 1.24 (0.91, 1.68), p=0.17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>
                <a:solidFill>
                  <a:srgbClr val="FFFF00"/>
                </a:solidFill>
              </a:rPr>
              <a:t>&gt; No difference in death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0B32899-A9C4-014C-8ECD-18988E90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C6A19-D618-174D-9D2C-E2C14584A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73" y="990600"/>
            <a:ext cx="5688654" cy="4111894"/>
          </a:xfrm>
          <a:prstGeom prst="rect">
            <a:avLst/>
          </a:prstGeom>
          <a:noFill/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7E2E9BC6-3B00-D545-B985-F59D3F2C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FFFF00"/>
                </a:solidFill>
              </a:rPr>
              <a:t>RIGHT-2 Investigators. </a:t>
            </a:r>
            <a:r>
              <a:rPr lang="en-GB" sz="1400" i="1" dirty="0">
                <a:solidFill>
                  <a:srgbClr val="FFFF00"/>
                </a:solidFill>
              </a:rPr>
              <a:t>Lancet</a:t>
            </a:r>
            <a:r>
              <a:rPr lang="en-GB" sz="1400" dirty="0">
                <a:solidFill>
                  <a:srgbClr val="FFFF00"/>
                </a:solidFill>
              </a:rPr>
              <a:t> 2019; </a:t>
            </a:r>
            <a:r>
              <a:rPr lang="en-GB" sz="1400" i="1" dirty="0">
                <a:solidFill>
                  <a:srgbClr val="FFFF00"/>
                </a:solidFill>
              </a:rPr>
              <a:t>in press</a:t>
            </a:r>
          </a:p>
        </p:txBody>
      </p:sp>
    </p:spTree>
    <p:extLst>
      <p:ext uri="{BB962C8B-B14F-4D97-AF65-F5344CB8AC3E}">
        <p14:creationId xmlns:p14="http://schemas.microsoft.com/office/powerpoint/2010/main" val="115806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FA69-DC3E-D441-A114-97B51F03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 (mRS): in All (ITT)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356FB-ECC0-5240-A5C8-B6546335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20138" cy="5410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Explanatory analysis not positive so hierarchical pragmatic analysis not necessary, but</a:t>
            </a:r>
          </a:p>
          <a:p>
            <a:pPr marL="0" indent="0">
              <a:buNone/>
            </a:pPr>
            <a:r>
              <a:rPr lang="en-US" sz="1800" dirty="0"/>
              <a:t>N=1102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GTN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Sham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Poor outcome acOR 1.04 (0.84, 1.29), p=0.69</a:t>
            </a:r>
            <a:endParaRPr lang="en-US" sz="1800" dirty="0"/>
          </a:p>
          <a:p>
            <a:pPr marL="0" indent="0">
              <a:buNone/>
            </a:pPr>
            <a:endParaRPr lang="en-US" sz="1800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1800" i="1" dirty="0">
                <a:solidFill>
                  <a:srgbClr val="FFFF00"/>
                </a:solidFill>
              </a:rPr>
              <a:t>&gt; Neutral trial in intention-to-treat population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507862E-B106-4541-A057-629AB02C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DAC493CA-BFF7-644F-9B85-5F20F73B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FFFF00"/>
                </a:solidFill>
              </a:rPr>
              <a:t>RIGHT-2 Investigators. </a:t>
            </a:r>
            <a:r>
              <a:rPr lang="en-GB" sz="1400" i="1" dirty="0">
                <a:solidFill>
                  <a:srgbClr val="FFFF00"/>
                </a:solidFill>
              </a:rPr>
              <a:t>Lancet</a:t>
            </a:r>
            <a:r>
              <a:rPr lang="en-GB" sz="1400" dirty="0">
                <a:solidFill>
                  <a:srgbClr val="FFFF00"/>
                </a:solidFill>
              </a:rPr>
              <a:t> 2019; </a:t>
            </a:r>
            <a:r>
              <a:rPr lang="en-GB" sz="1400" i="1" dirty="0">
                <a:solidFill>
                  <a:srgbClr val="FFFF00"/>
                </a:solidFill>
              </a:rPr>
              <a:t>in press</a:t>
            </a:r>
            <a:r>
              <a:rPr lang="en-GB" sz="1400" dirty="0">
                <a:solidFill>
                  <a:srgbClr val="FFFF00"/>
                </a:solidFill>
              </a:rPr>
              <a:t>					N=1102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9684E-F3CE-2A4D-852E-0581775C5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44" y="1628801"/>
            <a:ext cx="526017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7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5BD3-78C3-4C4F-906A-94E1BC0B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			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352A-A8C2-B548-8596-78FACC1B98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Large pre-hospital trial</a:t>
            </a:r>
          </a:p>
          <a:p>
            <a:r>
              <a:rPr lang="en-US" sz="2000" dirty="0"/>
              <a:t>Very early treatment [71 mins]</a:t>
            </a:r>
          </a:p>
          <a:p>
            <a:r>
              <a:rPr lang="en-US" sz="2000" dirty="0"/>
              <a:t>Blinded outcomes</a:t>
            </a:r>
          </a:p>
          <a:p>
            <a:r>
              <a:rPr lang="en-US" sz="2000" dirty="0"/>
              <a:t>Blinded adjudication</a:t>
            </a:r>
          </a:p>
          <a:p>
            <a:r>
              <a:rPr lang="en-US" sz="2000" dirty="0"/>
              <a:t>Good compliance to first treatment</a:t>
            </a:r>
          </a:p>
          <a:p>
            <a:r>
              <a:rPr lang="en-US" sz="2000" dirty="0"/>
              <a:t>Hierarchical analysis novel – potentially useful for future trials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9E703-C450-5E4F-B75A-BF62794772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Single-blind trial</a:t>
            </a:r>
          </a:p>
          <a:p>
            <a:r>
              <a:rPr lang="en-US" sz="2000" dirty="0"/>
              <a:t>UK-only trial</a:t>
            </a:r>
          </a:p>
          <a:p>
            <a:r>
              <a:rPr lang="en-US" sz="2000" dirty="0"/>
              <a:t>Change to protocol</a:t>
            </a:r>
          </a:p>
          <a:p>
            <a:r>
              <a:rPr lang="en-US" sz="2000" dirty="0"/>
              <a:t>Smaller than expected BP difference</a:t>
            </a:r>
          </a:p>
          <a:p>
            <a:r>
              <a:rPr lang="en-US" sz="2000" dirty="0"/>
              <a:t>Poor adherence on days 2-4</a:t>
            </a:r>
          </a:p>
          <a:p>
            <a:r>
              <a:rPr lang="en-US" sz="2000" dirty="0"/>
              <a:t>Higher than expected mimic rate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7DBA9C1-A54E-CE4B-8348-7F44A131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9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3AC3-2238-C44D-8BC5-A199EE0A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3B61-65ED-804C-8A07-1219D5B738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UK multicentre ambulance-based paramedic-led trial:</a:t>
            </a:r>
          </a:p>
          <a:p>
            <a:r>
              <a:rPr lang="en-US" sz="2000" dirty="0"/>
              <a:t>Feasible (supports FAST-MAG)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GTN:</a:t>
            </a: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stroke/TIA (target)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mRS: Neutral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All (ITT)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mRS: Neutral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Mimics: Safe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SAEs: Neutral</a:t>
            </a:r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662170-04D2-D342-93FC-CA52B70B6B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RIGHT-2 vs ENOS-early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 vs positive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OTR: 70 mins vs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264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mins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GTN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indication for use by paramedics pre-hospital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00AA67A-5FFF-3D4F-8F61-DC39B9A1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826F9AB4-B2F9-2545-8766-E864CB9D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>
              <a:buFont typeface="Wingdings 3" charset="0"/>
              <a:defRPr sz="1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FFFF00"/>
                </a:solidFill>
              </a:rPr>
              <a:t>RIGHT-2 Investigators. </a:t>
            </a:r>
            <a:r>
              <a:rPr lang="en-GB" sz="1400" i="1" dirty="0">
                <a:solidFill>
                  <a:srgbClr val="FFFF00"/>
                </a:solidFill>
              </a:rPr>
              <a:t>Lancet</a:t>
            </a:r>
            <a:r>
              <a:rPr lang="en-GB" sz="1400" dirty="0">
                <a:solidFill>
                  <a:srgbClr val="FFFF00"/>
                </a:solidFill>
              </a:rPr>
              <a:t> 2019; </a:t>
            </a:r>
            <a:r>
              <a:rPr lang="en-GB" sz="1400" i="1" dirty="0">
                <a:solidFill>
                  <a:srgbClr val="FFFF00"/>
                </a:solidFill>
              </a:rPr>
              <a:t>in press</a:t>
            </a:r>
          </a:p>
        </p:txBody>
      </p:sp>
    </p:spTree>
    <p:extLst>
      <p:ext uri="{BB962C8B-B14F-4D97-AF65-F5344CB8AC3E}">
        <p14:creationId xmlns:p14="http://schemas.microsoft.com/office/powerpoint/2010/main" val="60847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4722-CE91-EE47-8E9E-A2959642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8AB06-3E7F-264C-8FF5-3786266D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RIGHT-2:</a:t>
            </a:r>
          </a:p>
          <a:p>
            <a:r>
              <a:rPr lang="en-GB" sz="2000" dirty="0"/>
              <a:t>Funded by British Heart Foundation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Philip Bath:</a:t>
            </a:r>
          </a:p>
          <a:p>
            <a:r>
              <a:rPr lang="en-GB" sz="2000" dirty="0"/>
              <a:t>Stroke Association Professor of Stroke Medicine</a:t>
            </a:r>
          </a:p>
          <a:p>
            <a:r>
              <a:rPr lang="en-GB" sz="2000" dirty="0"/>
              <a:t>NIHR Senior Investigator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Glyceryl trinitrate (GTN, nitroglycerin):</a:t>
            </a:r>
          </a:p>
          <a:p>
            <a:r>
              <a:rPr lang="en-GB" sz="2000" dirty="0"/>
              <a:t>Not licensed for acute 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73AFE-854D-1F4F-B303-889019A7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8599" cy="332656"/>
          </a:xfrm>
          <a:prstGeom prst="rect">
            <a:avLst/>
          </a:prstGeom>
        </p:spPr>
      </p:pic>
      <p:pic>
        <p:nvPicPr>
          <p:cNvPr id="5" name="Picture 4" descr="BHFLogo">
            <a:extLst>
              <a:ext uri="{FF2B5EF4-FFF2-40B4-BE49-F238E27FC236}">
                <a16:creationId xmlns:a16="http://schemas.microsoft.com/office/drawing/2014/main" id="{D4C623B7-4281-8649-B783-94627FDF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1" y="1340768"/>
            <a:ext cx="1080119" cy="14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age001.jpg">
            <a:extLst>
              <a:ext uri="{FF2B5EF4-FFF2-40B4-BE49-F238E27FC236}">
                <a16:creationId xmlns:a16="http://schemas.microsoft.com/office/drawing/2014/main" id="{F5AC61AC-9CD2-E244-BD86-35AE74C75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2267744" cy="10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429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ＭＳ Ｐゴシック" charset="-128"/>
              </a:rPr>
              <a:t>Thank you for listening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E0D6B-7272-CC49-8B55-4C8ED85AE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 many thanks to patients, investigators and our families</a:t>
            </a:r>
          </a:p>
        </p:txBody>
      </p:sp>
      <p:pic>
        <p:nvPicPr>
          <p:cNvPr id="10" name="Picture 9" descr="BHFLogo">
            <a:extLst>
              <a:ext uri="{FF2B5EF4-FFF2-40B4-BE49-F238E27FC236}">
                <a16:creationId xmlns:a16="http://schemas.microsoft.com/office/drawing/2014/main" id="{C292D4A8-E131-5C4D-99F0-80C4F57E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1" y="5454435"/>
            <a:ext cx="1080119" cy="14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image001.jpg">
            <a:extLst>
              <a:ext uri="{FF2B5EF4-FFF2-40B4-BE49-F238E27FC236}">
                <a16:creationId xmlns:a16="http://schemas.microsoft.com/office/drawing/2014/main" id="{61213A79-129E-D443-9869-D91053B7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629"/>
            <a:ext cx="2267744" cy="10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E0B3ED-843F-D641-B9B3-8D5B7E2A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21"/>
            <a:ext cx="1679939" cy="10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3D9607-D1C8-594C-A746-28EBEC1DF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0"/>
            <a:ext cx="2843808" cy="10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2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B657-609E-1B41-ABF4-0ADBE3C7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556C9F-B595-A84C-927A-E7498CA28D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 u="sng" dirty="0"/>
              <a:t>Trial Steering Committee</a:t>
            </a:r>
          </a:p>
          <a:p>
            <a:pPr marL="0" indent="0">
              <a:buNone/>
            </a:pPr>
            <a:r>
              <a:rPr lang="en-GB" sz="1200" dirty="0"/>
              <a:t>Independent experts:</a:t>
            </a:r>
          </a:p>
          <a:p>
            <a:r>
              <a:rPr lang="en-GB" sz="1200" dirty="0"/>
              <a:t>Graham Venables (TSC Chair/Neurologist; Sheffield), Pierre Amarenco (Neurologist; Paris, France), Keith Muir (Neurologist; Glasgow)</a:t>
            </a:r>
          </a:p>
          <a:p>
            <a:pPr marL="0" indent="0">
              <a:buNone/>
            </a:pPr>
            <a:r>
              <a:rPr lang="en-GB" sz="1200" dirty="0"/>
              <a:t>Grant holders:</a:t>
            </a:r>
          </a:p>
          <a:p>
            <a:r>
              <a:rPr lang="en-GB" sz="1200" dirty="0"/>
              <a:t>Philip Bath (Chief Investigator/Stroke Physician; Nottingham), Tim England (Stroke Physician; Derby), Nikola Sprigg (Stroke Physician; Nottingham) , Alan Montgomery (Statistician; Nottingham), Stuart Pocock (Statistician; London), John Potter (Stroke Physician; Norwich), Chris Price (Stroke Physician; Newcastle), Tom Robinson (Stroke Physician; Leicester), Christine Roffe (Stroke Physician; Stoke-on-Trent), Niro Siriwardena (Pre-Hospital Healthcare; Lincoln), Joanna Wardlaw (Neuroradiologist; Edinburgh)</a:t>
            </a:r>
          </a:p>
          <a:p>
            <a:pPr marL="0" indent="0">
              <a:buNone/>
            </a:pPr>
            <a:r>
              <a:rPr lang="en-GB" sz="1200" dirty="0"/>
              <a:t>Funder's representative: Shannon Amoils (London)</a:t>
            </a:r>
          </a:p>
          <a:p>
            <a:pPr marL="0" indent="0">
              <a:buNone/>
            </a:pPr>
            <a:r>
              <a:rPr lang="en-GB" sz="1200" dirty="0"/>
              <a:t>Patient representative: Malcolm Jarvis (Nottingham)</a:t>
            </a:r>
          </a:p>
          <a:p>
            <a:pPr marL="0" indent="0">
              <a:buNone/>
            </a:pPr>
            <a:r>
              <a:rPr lang="en-GB" sz="1200" dirty="0"/>
              <a:t>Sponsor's representative: Angela Shone (Nottingham)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E2FD-098D-D144-B40E-326D7FF8E5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 u="sng" dirty="0"/>
              <a:t>Advisory Committee</a:t>
            </a:r>
            <a:endParaRPr lang="en-GB" sz="1200" u="sng" dirty="0"/>
          </a:p>
          <a:p>
            <a:r>
              <a:rPr lang="en-GB" sz="1200" dirty="0"/>
              <a:t>Craig Anderson (Sydney, Australia), Eivind Berge (Oslo, Norway), Peter Rothwell (Oxford, UK), Steve Phillips (Halifax, Canada), Else Sandset (Oslo, Norway), Nerses Sanossian (Los Angeles, USA), Jeff Saver (Los Angeles, USA)</a:t>
            </a:r>
          </a:p>
          <a:p>
            <a:pPr marL="0" indent="0">
              <a:buNone/>
            </a:pPr>
            <a:r>
              <a:rPr lang="en-GB" sz="1200" b="1" u="sng" dirty="0"/>
              <a:t>Independent Data Monitoring Committee</a:t>
            </a:r>
            <a:endParaRPr lang="en-GB" sz="1200" u="sng" dirty="0"/>
          </a:p>
          <a:p>
            <a:r>
              <a:rPr lang="en-GB" sz="1200" dirty="0"/>
              <a:t>Peter Sandercock (Chair; Edinburgh, UK): Kjell Asplund (Umeå, Sweden), Colin Baigent (Oxford, UK)</a:t>
            </a:r>
          </a:p>
          <a:p>
            <a:pPr marL="0" indent="0">
              <a:buNone/>
            </a:pPr>
            <a:r>
              <a:rPr lang="en-GB" sz="1200" b="1" u="sng" dirty="0"/>
              <a:t>Independent events (SAE) adjudicators</a:t>
            </a:r>
          </a:p>
          <a:p>
            <a:r>
              <a:rPr lang="en-GB" sz="1200" dirty="0"/>
              <a:t>Marc Randall, Sandeep Ankolekar</a:t>
            </a:r>
          </a:p>
          <a:p>
            <a:pPr marL="0" indent="0">
              <a:buNone/>
            </a:pPr>
            <a:r>
              <a:rPr lang="en-GB" sz="1200" b="1" u="sng" dirty="0"/>
              <a:t>Neuroimaging adjudicators</a:t>
            </a:r>
            <a:endParaRPr lang="en-GB" sz="1200" u="sng" dirty="0"/>
          </a:p>
          <a:p>
            <a:r>
              <a:rPr lang="en-GB" sz="1200" dirty="0"/>
              <a:t>Joanna Wardlaw (Chair; Edinburgh, UK), Lesley Cala (Perth, Australia), Grant Mair (Edinburgh, UK)</a:t>
            </a:r>
          </a:p>
          <a:p>
            <a:pPr marL="0" indent="0">
              <a:buNone/>
            </a:pPr>
            <a:r>
              <a:rPr lang="en-GB" sz="1200" b="1" u="sng" dirty="0"/>
              <a:t>Ambulance Services</a:t>
            </a:r>
          </a:p>
          <a:p>
            <a:r>
              <a:rPr lang="en-GB" sz="1200" dirty="0"/>
              <a:t>Paramedics</a:t>
            </a:r>
          </a:p>
          <a:p>
            <a:pPr marL="0" indent="0">
              <a:buNone/>
            </a:pPr>
            <a:r>
              <a:rPr lang="en-GB" sz="1200" b="1" u="sng" dirty="0"/>
              <a:t>Hospitals</a:t>
            </a:r>
          </a:p>
          <a:p>
            <a:r>
              <a:rPr lang="en-GB" sz="1200" dirty="0"/>
              <a:t>Coordinators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And the Patients and Relatives</a:t>
            </a:r>
            <a:endParaRPr lang="en-US" sz="12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E987638-7823-7642-9D59-6E03E392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03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B657-609E-1B41-ABF4-0ADBE3C7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Publication: Lancet 6 Feb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94895-FDBF-5246-9404-6EC13B24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45"/>
            <a:ext cx="9144000" cy="4700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C6BE279-3311-F949-9F6A-20CB3956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94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3A2A-576E-714F-BAB2-C637095C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2DC24E0C-4174-2046-8A3F-32D424B8E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Nitric oxide is a fundamental regulatory molecule</a:t>
            </a:r>
          </a:p>
          <a:p>
            <a:pPr marL="857250" lvl="1" indent="-400050">
              <a:buFont typeface="+mj-lt"/>
              <a:buAutoNum type="alphaLcParenR"/>
            </a:pPr>
            <a:r>
              <a:rPr lang="en-US" altLang="en-US" sz="1800" dirty="0">
                <a:ea typeface="ＭＳ Ｐゴシック" panose="020B0600070205080204" pitchFamily="34" charset="-128"/>
              </a:rPr>
              <a:t>Vasodilator, anti-leukocyte, anti-platelet, neurotransmitter, …</a:t>
            </a:r>
          </a:p>
          <a:p>
            <a:pPr>
              <a:buFont typeface="+mj-lt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Nitric oxide (nitrite/nitrate) level low in acute stroke</a:t>
            </a:r>
          </a:p>
          <a:p>
            <a:pPr>
              <a:buFont typeface="+mj-lt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Glyceryl trinitrate (GTN, a NO donor) safe in acute stroke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en-US" sz="1800" dirty="0">
                <a:ea typeface="ＭＳ Ｐゴシック" panose="020B0600070205080204" pitchFamily="34" charset="-128"/>
              </a:rPr>
              <a:t>ENOS (n=4011) neutral</a:t>
            </a:r>
          </a:p>
          <a:p>
            <a:pPr>
              <a:buFont typeface="+mj-lt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GTN improves outcome in ultra-acute/hyper-acute stroke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en-US" sz="1800" dirty="0">
                <a:ea typeface="ＭＳ Ｐゴシック" panose="020B0600070205080204" pitchFamily="34" charset="-128"/>
              </a:rPr>
              <a:t>RIGHT pilot trial, ENOS-early subgroup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en-US" sz="1800" dirty="0">
                <a:ea typeface="ＭＳ Ｐゴシック" panose="020B0600070205080204" pitchFamily="34" charset="-128"/>
              </a:rPr>
              <a:t>Time-dependent: very early best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en-US" sz="1800" dirty="0">
                <a:ea typeface="ＭＳ Ｐゴシック" panose="020B0600070205080204" pitchFamily="34" charset="-128"/>
              </a:rPr>
              <a:t>Effective in both IS and ICH</a:t>
            </a:r>
          </a:p>
          <a:p>
            <a:pPr>
              <a:buFont typeface="+mj-lt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NO donors are neuroprotective in experimental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ischaemic</a:t>
            </a:r>
            <a:r>
              <a:rPr lang="en-US" altLang="en-US" sz="2000" dirty="0">
                <a:ea typeface="ＭＳ Ｐゴシック" panose="020B0600070205080204" pitchFamily="34" charset="-128"/>
              </a:rPr>
              <a:t> stroke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en-US" sz="1800" dirty="0">
                <a:ea typeface="ＭＳ Ｐゴシック" panose="020B0600070205080204" pitchFamily="34" charset="-128"/>
              </a:rPr>
              <a:t>Time-dependent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32871B-E621-864A-A1F4-468951708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8599" cy="332656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F362D82F-35C3-9249-8DA9-6DCEA3E3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5691014"/>
            <a:ext cx="9144000" cy="11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Verdana" charset="0"/>
                <a:cs typeface="Verdana" charset="0"/>
              </a:rPr>
              <a:t>Rashid </a:t>
            </a:r>
            <a:r>
              <a:rPr lang="en-GB" sz="1400" i="1" dirty="0">
                <a:solidFill>
                  <a:srgbClr val="FFFF00"/>
                </a:solidFill>
                <a:latin typeface="Verdana" charset="0"/>
                <a:cs typeface="Verdana" charset="0"/>
              </a:rPr>
              <a:t>et al</a:t>
            </a:r>
            <a:r>
              <a:rPr lang="en-GB" sz="1400" dirty="0">
                <a:solidFill>
                  <a:srgbClr val="FFFF00"/>
                </a:solidFill>
                <a:latin typeface="Verdana" charset="0"/>
                <a:cs typeface="Verdana" charset="0"/>
              </a:rPr>
              <a:t>. </a:t>
            </a:r>
            <a:r>
              <a:rPr lang="en-GB" sz="1400" i="1" dirty="0">
                <a:solidFill>
                  <a:srgbClr val="FFFF00"/>
                </a:solidFill>
                <a:latin typeface="Verdana" charset="0"/>
                <a:cs typeface="Verdana" charset="0"/>
              </a:rPr>
              <a:t>J Stroke Cerebrovasc Dis</a:t>
            </a:r>
            <a:r>
              <a:rPr lang="en-GB" sz="1400" dirty="0">
                <a:solidFill>
                  <a:srgbClr val="FFFF00"/>
                </a:solidFill>
                <a:latin typeface="Verdana" charset="0"/>
                <a:cs typeface="Verdana" charset="0"/>
              </a:rPr>
              <a:t> 2003; 12: 82-87</a:t>
            </a:r>
          </a:p>
          <a:p>
            <a:r>
              <a:rPr lang="en-GB" altLang="en-US" sz="1400" dirty="0">
                <a:solidFill>
                  <a:schemeClr val="tx2"/>
                </a:solidFill>
                <a:latin typeface="Verdana" panose="020B0604030504040204" pitchFamily="34" charset="0"/>
              </a:rPr>
              <a:t>Willmot </a:t>
            </a:r>
            <a:r>
              <a:rPr lang="en-GB" altLang="en-US" sz="1400" i="1" dirty="0">
                <a:solidFill>
                  <a:schemeClr val="tx2"/>
                </a:solidFill>
                <a:latin typeface="Verdana" panose="020B0604030504040204" pitchFamily="34" charset="0"/>
              </a:rPr>
              <a:t>et al</a:t>
            </a:r>
            <a:r>
              <a:rPr lang="en-GB" altLang="en-US" sz="1400" dirty="0">
                <a:solidFill>
                  <a:schemeClr val="tx2"/>
                </a:solidFill>
                <a:latin typeface="Verdana" panose="020B0604030504040204" pitchFamily="34" charset="0"/>
              </a:rPr>
              <a:t>. </a:t>
            </a:r>
            <a:r>
              <a:rPr lang="en-GB" altLang="en-US" sz="1400" i="1" dirty="0">
                <a:solidFill>
                  <a:schemeClr val="tx2"/>
                </a:solidFill>
                <a:latin typeface="Verdana" panose="020B0604030504040204" pitchFamily="34" charset="0"/>
              </a:rPr>
              <a:t>Hypertension</a:t>
            </a:r>
            <a:r>
              <a:rPr lang="en-GB" altLang="en-US" sz="1400" dirty="0">
                <a:solidFill>
                  <a:schemeClr val="tx2"/>
                </a:solidFill>
                <a:latin typeface="Verdana" panose="020B0604030504040204" pitchFamily="34" charset="0"/>
              </a:rPr>
              <a:t> 2006; 47:1209-15 </a:t>
            </a:r>
            <a:r>
              <a:rPr lang="en-GB" sz="1400" dirty="0">
                <a:solidFill>
                  <a:srgbClr val="FFFF00"/>
                </a:solidFill>
                <a:latin typeface="Verdana" charset="0"/>
                <a:cs typeface="Verdana" charset="0"/>
              </a:rPr>
              <a:t>	</a:t>
            </a:r>
          </a:p>
          <a:p>
            <a:r>
              <a:rPr lang="en-GB" sz="1400" dirty="0">
                <a:solidFill>
                  <a:schemeClr val="tx2"/>
                </a:solidFill>
                <a:latin typeface="Verdana" charset="0"/>
              </a:rPr>
              <a:t>ENOS Trial Investigators.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Lancet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 2015; 385: 617-28</a:t>
            </a:r>
          </a:p>
          <a:p>
            <a:r>
              <a:rPr lang="en-GB" sz="1400" dirty="0">
                <a:solidFill>
                  <a:schemeClr val="tx2"/>
                </a:solidFill>
                <a:latin typeface="Verdana" charset="0"/>
              </a:rPr>
              <a:t>Bath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et al,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 BASC.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Stroke Res Treat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 2016; ID9706720</a:t>
            </a:r>
          </a:p>
          <a:p>
            <a:r>
              <a:rPr lang="en-GB" altLang="en-US" sz="1400" dirty="0">
                <a:solidFill>
                  <a:schemeClr val="tx2"/>
                </a:solidFill>
                <a:latin typeface="Verdana" panose="020B0604030504040204" pitchFamily="34" charset="0"/>
              </a:rPr>
              <a:t>Willmot </a:t>
            </a:r>
            <a:r>
              <a:rPr lang="en-GB" altLang="en-US" sz="1400" i="1" dirty="0">
                <a:solidFill>
                  <a:schemeClr val="tx2"/>
                </a:solidFill>
                <a:latin typeface="Verdana" panose="020B0604030504040204" pitchFamily="34" charset="0"/>
              </a:rPr>
              <a:t>et al</a:t>
            </a:r>
            <a:r>
              <a:rPr lang="en-GB" altLang="en-US" sz="1400" dirty="0">
                <a:solidFill>
                  <a:schemeClr val="tx2"/>
                </a:solidFill>
                <a:latin typeface="Verdana" panose="020B0604030504040204" pitchFamily="34" charset="0"/>
              </a:rPr>
              <a:t>. </a:t>
            </a:r>
            <a:r>
              <a:rPr lang="en-GB" altLang="en-US" sz="1400" i="1" dirty="0">
                <a:solidFill>
                  <a:schemeClr val="tx2"/>
                </a:solidFill>
                <a:latin typeface="Verdana" panose="020B0604030504040204" pitchFamily="34" charset="0"/>
              </a:rPr>
              <a:t>Nitric Oxide </a:t>
            </a:r>
            <a:r>
              <a:rPr lang="en-GB" altLang="en-US" sz="1400" dirty="0">
                <a:solidFill>
                  <a:schemeClr val="tx2"/>
                </a:solidFill>
                <a:latin typeface="Verdana" panose="020B0604030504040204" pitchFamily="34" charset="0"/>
              </a:rPr>
              <a:t>2005; 12: 141-9</a:t>
            </a:r>
            <a:endParaRPr lang="en-GB" sz="1400" dirty="0">
              <a:solidFill>
                <a:srgbClr val="FFFF00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6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Time is brain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326328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Only effective interventions have time-dependency:[1]</a:t>
            </a: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Alteplase [2]</a:t>
            </a:r>
          </a:p>
          <a:p>
            <a:r>
              <a:rPr lang="en-US" sz="2000" dirty="0">
                <a:solidFill>
                  <a:srgbClr val="FFFF00"/>
                </a:solidFill>
              </a:rPr>
              <a:t>Thrombectomy [3]</a:t>
            </a:r>
          </a:p>
          <a:p>
            <a:r>
              <a:rPr lang="en-US" sz="2000" dirty="0">
                <a:solidFill>
                  <a:srgbClr val="FFFF00"/>
                </a:solidFill>
              </a:rPr>
              <a:t>GTN? Pilot data [4]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Large Ambulance trials feasible, at least in US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FAST-Mag [5]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-17199" y="5691014"/>
            <a:ext cx="9144000" cy="11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Verdana" charset="0"/>
              </a:rPr>
              <a:t>1. Bath.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Stroke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 2016; 47:2423-6</a:t>
            </a:r>
          </a:p>
          <a:p>
            <a:r>
              <a:rPr lang="en-GB" sz="1400" dirty="0">
                <a:solidFill>
                  <a:schemeClr val="tx2"/>
                </a:solidFill>
                <a:latin typeface="Verdana" charset="0"/>
              </a:rPr>
              <a:t>2. </a:t>
            </a:r>
            <a:r>
              <a:rPr lang="en-GB" sz="1400" dirty="0" err="1">
                <a:solidFill>
                  <a:schemeClr val="tx2"/>
                </a:solidFill>
                <a:latin typeface="Verdana" charset="0"/>
              </a:rPr>
              <a:t>Emberson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et al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.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Lancet 2014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; 384: 1929-35				N=6,756</a:t>
            </a:r>
          </a:p>
          <a:p>
            <a:r>
              <a:rPr lang="en-GB" sz="1400" dirty="0">
                <a:solidFill>
                  <a:schemeClr val="tx2"/>
                </a:solidFill>
                <a:latin typeface="Verdana" charset="0"/>
              </a:rPr>
              <a:t>3. Fransen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et al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.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JAMA Neurology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 2015; 21 December			N=   500</a:t>
            </a:r>
          </a:p>
          <a:p>
            <a:r>
              <a:rPr lang="en-GB" sz="1400" dirty="0">
                <a:solidFill>
                  <a:schemeClr val="tx2"/>
                </a:solidFill>
                <a:latin typeface="Verdana" charset="0"/>
              </a:rPr>
              <a:t>4. Bath, Woodhouse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et al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. </a:t>
            </a:r>
            <a:r>
              <a:rPr lang="en-GB" sz="1400" i="1" dirty="0">
                <a:solidFill>
                  <a:schemeClr val="tx2"/>
                </a:solidFill>
                <a:latin typeface="Verdana" charset="0"/>
              </a:rPr>
              <a:t>Stroke Res Treat </a:t>
            </a:r>
            <a:r>
              <a:rPr lang="en-GB" sz="1400" dirty="0">
                <a:solidFill>
                  <a:schemeClr val="tx2"/>
                </a:solidFill>
                <a:latin typeface="Verdana" charset="0"/>
              </a:rPr>
              <a:t>2016; 9706720			N=   312</a:t>
            </a:r>
          </a:p>
          <a:p>
            <a:r>
              <a:rPr lang="en-GB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5. 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Saver </a:t>
            </a:r>
            <a:r>
              <a:rPr lang="en-US" sz="1400" i="1" dirty="0">
                <a:solidFill>
                  <a:schemeClr val="tx2"/>
                </a:solidFill>
                <a:latin typeface="Verdana" charset="0"/>
                <a:cs typeface="Verdana" charset="0"/>
              </a:rPr>
              <a:t>et al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. </a:t>
            </a:r>
            <a:r>
              <a:rPr lang="en-US" sz="1400" i="1" dirty="0">
                <a:solidFill>
                  <a:schemeClr val="tx2"/>
                </a:solidFill>
                <a:latin typeface="Verdana" charset="0"/>
                <a:cs typeface="Verdana" charset="0"/>
              </a:rPr>
              <a:t>NEJM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Verdana" charset="0"/>
              </a:rPr>
              <a:t> 2015;372:528-36					N=1,700</a:t>
            </a:r>
          </a:p>
        </p:txBody>
      </p:sp>
      <p:pic>
        <p:nvPicPr>
          <p:cNvPr id="7" name="Picture 6" descr="Screen Shot 2016-09-18 at 21.35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361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DBC60-8013-7841-9282-563AA464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98599" cy="33265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27D3EBE-1FA5-344C-92DF-26642E770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75" y="3717032"/>
            <a:ext cx="4489325" cy="1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17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3AD8660E-279F-D943-B755-7E3325EC2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RIGHT-2: Design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6ABB2-45D2-7440-8F78-5D8A1C091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dirty="0">
                <a:ea typeface="ＭＳ Ｐゴシック" panose="020B0600070205080204" pitchFamily="34" charset="-128"/>
              </a:rPr>
              <a:t>Multicentre, parallel-group, prospective, randomised, single-blind, blinded-endpoint controlled trial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3" pitchFamily="2" charset="2"/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3" pitchFamily="2" charset="2"/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3" pitchFamily="2" charset="2"/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3" pitchFamily="2" charset="2"/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3" pitchFamily="2" charset="2"/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3" pitchFamily="2" charset="2"/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3" pitchFamily="2" charset="2"/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3" pitchFamily="2" charset="2"/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Main phase: May 2015 – April 2018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ea typeface="ＭＳ Ｐゴシック" panose="020B0600070205080204" pitchFamily="34" charset="-128"/>
              </a:rPr>
              <a:t>850 patients from 5+ ambulance services and 30+ associated acute hospital stroke centres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ea typeface="ＭＳ Ｐゴシック" panose="020B0600070205080204" pitchFamily="34" charset="-128"/>
              </a:rPr>
              <a:t>Primary outcome/analysis at day 90: modified Rankin scale</a:t>
            </a:r>
          </a:p>
        </p:txBody>
      </p:sp>
      <p:sp>
        <p:nvSpPr>
          <p:cNvPr id="19459" name="Line 12">
            <a:extLst>
              <a:ext uri="{FF2B5EF4-FFF2-40B4-BE49-F238E27FC236}">
                <a16:creationId xmlns:a16="http://schemas.microsoft.com/office/drawing/2014/main" id="{C4C0E19B-9BDE-BD4F-A9D8-16B6CBEF3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05175"/>
            <a:ext cx="25209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13">
            <a:extLst>
              <a:ext uri="{FF2B5EF4-FFF2-40B4-BE49-F238E27FC236}">
                <a16:creationId xmlns:a16="http://schemas.microsoft.com/office/drawing/2014/main" id="{31084694-4220-2247-A972-43814DC0E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84797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14">
            <a:extLst>
              <a:ext uri="{FF2B5EF4-FFF2-40B4-BE49-F238E27FC236}">
                <a16:creationId xmlns:a16="http://schemas.microsoft.com/office/drawing/2014/main" id="{7DB05B6B-310D-D045-B7A2-6BF71EC90E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284797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15">
            <a:extLst>
              <a:ext uri="{FF2B5EF4-FFF2-40B4-BE49-F238E27FC236}">
                <a16:creationId xmlns:a16="http://schemas.microsoft.com/office/drawing/2014/main" id="{035B579F-7DE5-A741-B91E-8DE6BBFBA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84797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Oval 16">
            <a:extLst>
              <a:ext uri="{FF2B5EF4-FFF2-40B4-BE49-F238E27FC236}">
                <a16:creationId xmlns:a16="http://schemas.microsoft.com/office/drawing/2014/main" id="{B6AF6EAC-61C5-204E-BF21-96747312F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5" y="3656013"/>
            <a:ext cx="361950" cy="34448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800" b="1">
              <a:latin typeface="Verdana" panose="020B0604030504040204" pitchFamily="34" charset="0"/>
            </a:endParaRPr>
          </a:p>
        </p:txBody>
      </p:sp>
      <p:sp>
        <p:nvSpPr>
          <p:cNvPr id="19464" name="Line 30">
            <a:extLst>
              <a:ext uri="{FF2B5EF4-FFF2-40B4-BE49-F238E27FC236}">
                <a16:creationId xmlns:a16="http://schemas.microsoft.com/office/drawing/2014/main" id="{E73C6B8E-4915-E347-8AAE-2EA328C65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5488" y="3305175"/>
            <a:ext cx="900112" cy="461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31">
            <a:extLst>
              <a:ext uri="{FF2B5EF4-FFF2-40B4-BE49-F238E27FC236}">
                <a16:creationId xmlns:a16="http://schemas.microsoft.com/office/drawing/2014/main" id="{B53EFF8F-7558-6C4E-AA74-2F1ADD1A4F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5488" y="3921125"/>
            <a:ext cx="900112" cy="450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32">
            <a:extLst>
              <a:ext uri="{FF2B5EF4-FFF2-40B4-BE49-F238E27FC236}">
                <a16:creationId xmlns:a16="http://schemas.microsoft.com/office/drawing/2014/main" id="{E5439589-3AD0-DB4F-9D52-FE630AA648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3844925"/>
            <a:ext cx="720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69">
            <a:extLst>
              <a:ext uri="{FF2B5EF4-FFF2-40B4-BE49-F238E27FC236}">
                <a16:creationId xmlns:a16="http://schemas.microsoft.com/office/drawing/2014/main" id="{351568E2-8386-F946-B423-60C4A9212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371975"/>
            <a:ext cx="25209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73">
            <a:extLst>
              <a:ext uri="{FF2B5EF4-FFF2-40B4-BE49-F238E27FC236}">
                <a16:creationId xmlns:a16="http://schemas.microsoft.com/office/drawing/2014/main" id="{45FDB03B-C1DF-A646-BA3A-75B4D04C7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295775"/>
            <a:ext cx="0" cy="21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4">
            <a:extLst>
              <a:ext uri="{FF2B5EF4-FFF2-40B4-BE49-F238E27FC236}">
                <a16:creationId xmlns:a16="http://schemas.microsoft.com/office/drawing/2014/main" id="{DE018774-513D-7D4C-BC25-F56D570D4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305175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470" name="Line 15">
            <a:extLst>
              <a:ext uri="{FF2B5EF4-FFF2-40B4-BE49-F238E27FC236}">
                <a16:creationId xmlns:a16="http://schemas.microsoft.com/office/drawing/2014/main" id="{48834E07-F073-524F-8CFD-89F4B2C30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371975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471" name="Rectangle 19">
            <a:extLst>
              <a:ext uri="{FF2B5EF4-FFF2-40B4-BE49-F238E27FC236}">
                <a16:creationId xmlns:a16="http://schemas.microsoft.com/office/drawing/2014/main" id="{AD06BBE5-4CB2-CF4C-A826-9B681B7AC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43175"/>
            <a:ext cx="704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Verdana" panose="020B0604030504040204" pitchFamily="34" charset="0"/>
              </a:rPr>
              <a:t>Day 0</a:t>
            </a:r>
          </a:p>
        </p:txBody>
      </p:sp>
      <p:sp>
        <p:nvSpPr>
          <p:cNvPr id="19472" name="Rectangle 20">
            <a:extLst>
              <a:ext uri="{FF2B5EF4-FFF2-40B4-BE49-F238E27FC236}">
                <a16:creationId xmlns:a16="http://schemas.microsoft.com/office/drawing/2014/main" id="{1FFE8919-4A6F-594D-AB85-12CA3E422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555875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Verdana" panose="020B0604030504040204" pitchFamily="34" charset="0"/>
              </a:rPr>
              <a:t>Day 90</a:t>
            </a:r>
          </a:p>
        </p:txBody>
      </p:sp>
      <p:sp>
        <p:nvSpPr>
          <p:cNvPr id="19473" name="Rectangle 21">
            <a:extLst>
              <a:ext uri="{FF2B5EF4-FFF2-40B4-BE49-F238E27FC236}">
                <a16:creationId xmlns:a16="http://schemas.microsoft.com/office/drawing/2014/main" id="{2383BA5D-A33E-6D43-8345-B07FDC05C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43175"/>
            <a:ext cx="7096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Verdana" panose="020B0604030504040204" pitchFamily="34" charset="0"/>
              </a:rPr>
              <a:t>Day 4</a:t>
            </a:r>
          </a:p>
        </p:txBody>
      </p:sp>
      <p:sp>
        <p:nvSpPr>
          <p:cNvPr id="19474" name="Rectangle 22">
            <a:extLst>
              <a:ext uri="{FF2B5EF4-FFF2-40B4-BE49-F238E27FC236}">
                <a16:creationId xmlns:a16="http://schemas.microsoft.com/office/drawing/2014/main" id="{97B6528D-5496-2142-AEEF-92C01EFC5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47975"/>
            <a:ext cx="3429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GTN		</a:t>
            </a:r>
          </a:p>
        </p:txBody>
      </p:sp>
      <p:sp>
        <p:nvSpPr>
          <p:cNvPr id="19475" name="Rectangle 24">
            <a:extLst>
              <a:ext uri="{FF2B5EF4-FFF2-40B4-BE49-F238E27FC236}">
                <a16:creationId xmlns:a16="http://schemas.microsoft.com/office/drawing/2014/main" id="{0FAF3E92-F471-604A-8D46-370DBD80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14775"/>
            <a:ext cx="3429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No GTN</a:t>
            </a:r>
          </a:p>
        </p:txBody>
      </p:sp>
      <p:sp>
        <p:nvSpPr>
          <p:cNvPr id="19476" name="Rectangle 26">
            <a:extLst>
              <a:ext uri="{FF2B5EF4-FFF2-40B4-BE49-F238E27FC236}">
                <a16:creationId xmlns:a16="http://schemas.microsoft.com/office/drawing/2014/main" id="{FC3DCC68-E32B-F84C-A23B-2C9CDDA0F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686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Verdana" panose="020B0604030504040204" pitchFamily="34" charset="0"/>
              </a:rPr>
              <a:t>R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724CF8FE-E0AD-BE40-94CB-B60C13DA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77754FF5-29DA-2742-9168-D111B7F2A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113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>
            <a:extLst>
              <a:ext uri="{FF2B5EF4-FFF2-40B4-BE49-F238E27FC236}">
                <a16:creationId xmlns:a16="http://schemas.microsoft.com/office/drawing/2014/main" id="{1A4BF685-F135-9947-B667-AA51BA7E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312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Appleton </a:t>
            </a:r>
            <a:r>
              <a:rPr lang="en-GB" altLang="en-US" sz="1400" i="1" dirty="0">
                <a:solidFill>
                  <a:srgbClr val="FFFF00"/>
                </a:solidFill>
                <a:latin typeface="Verdana" panose="020B0604030504040204" pitchFamily="34" charset="0"/>
              </a:rPr>
              <a:t>et al</a:t>
            </a:r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. </a:t>
            </a:r>
            <a:r>
              <a:rPr lang="en-GB" altLang="en-US" sz="1400" i="1" dirty="0">
                <a:solidFill>
                  <a:srgbClr val="FFFF00"/>
                </a:solidFill>
                <a:latin typeface="Verdana" panose="020B0604030504040204" pitchFamily="34" charset="0"/>
              </a:rPr>
              <a:t>Int J Stroke </a:t>
            </a:r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2017 1 August					Protocol</a:t>
            </a:r>
          </a:p>
        </p:txBody>
      </p:sp>
    </p:spTree>
    <p:extLst>
      <p:ext uri="{BB962C8B-B14F-4D97-AF65-F5344CB8AC3E}">
        <p14:creationId xmlns:p14="http://schemas.microsoft.com/office/powerpoint/2010/main" val="5564528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6C55-F7AA-1341-97FC-A2449D2F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Patients: Inclusion/exclusions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A858C856-D16B-A64F-9461-09BB27C44F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1800" dirty="0">
                <a:ea typeface="ＭＳ Ｐゴシック" panose="020B0600070205080204" pitchFamily="34" charset="-128"/>
              </a:rPr>
              <a:t>Inclusion</a:t>
            </a:r>
          </a:p>
          <a:p>
            <a:r>
              <a:rPr lang="en-GB" altLang="en-US" sz="1800" b="1" dirty="0">
                <a:ea typeface="ＭＳ Ｐゴシック" panose="020B0600070205080204" pitchFamily="34" charset="-128"/>
              </a:rPr>
              <a:t>Patients presenting to paramedics in context of 999 ambulance call for ‘stroke’</a:t>
            </a:r>
            <a:endParaRPr lang="en-GB" altLang="ja-JP" sz="1800" b="1" dirty="0">
              <a:ea typeface="ＭＳ Ｐゴシック" panose="020B0600070205080204" pitchFamily="34" charset="-128"/>
            </a:endParaRP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Ages 18 years or more</a:t>
            </a:r>
          </a:p>
          <a:p>
            <a:r>
              <a:rPr lang="en-GB" altLang="en-US" sz="1800" b="1" dirty="0">
                <a:ea typeface="ＭＳ Ｐゴシック" panose="020B0600070205080204" pitchFamily="34" charset="-128"/>
              </a:rPr>
              <a:t>‘Face/Arm/Speech’ Time (FAST) score ≥2</a:t>
            </a:r>
          </a:p>
          <a:p>
            <a:r>
              <a:rPr lang="en-GB" altLang="en-US" sz="1800" b="1" dirty="0">
                <a:ea typeface="ＭＳ Ｐゴシック" panose="020B0600070205080204" pitchFamily="34" charset="-128"/>
              </a:rPr>
              <a:t>Time ≤4 hours of onset </a:t>
            </a:r>
          </a:p>
          <a:p>
            <a:r>
              <a:rPr lang="en-GB" altLang="en-US" sz="1800" b="1" dirty="0">
                <a:ea typeface="ＭＳ Ｐゴシック" panose="020B0600070205080204" pitchFamily="34" charset="-128"/>
              </a:rPr>
              <a:t>Systolic BP ≥120 mmHg 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Paramedic:</a:t>
            </a:r>
          </a:p>
          <a:p>
            <a:pPr lvl="1"/>
            <a:r>
              <a:rPr lang="en-GB" altLang="en-US" sz="1600" dirty="0">
                <a:ea typeface="ＭＳ Ｐゴシック" panose="020B0600070205080204" pitchFamily="34" charset="-128"/>
              </a:rPr>
              <a:t>Trained in RIGHT-2 procedures</a:t>
            </a:r>
          </a:p>
          <a:p>
            <a:pPr lvl="1"/>
            <a:r>
              <a:rPr lang="en-GB" altLang="en-US" sz="1600" dirty="0">
                <a:ea typeface="ＭＳ Ｐゴシック" panose="020B0600070205080204" pitchFamily="34" charset="-128"/>
              </a:rPr>
              <a:t>Will take patient to a participating hospital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Written or witnessed oral consent, or relative/paramedic proxy assent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2226B-5866-9F4B-9506-98D3E6D420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1800" dirty="0">
                <a:ea typeface="ＭＳ Ｐゴシック" panose="020B0600070205080204" pitchFamily="34" charset="-128"/>
              </a:rPr>
              <a:t>Exclusion</a:t>
            </a:r>
          </a:p>
          <a:p>
            <a:r>
              <a:rPr lang="en-GB" altLang="en-US" sz="1800" b="1" dirty="0">
                <a:ea typeface="ＭＳ Ｐゴシック" panose="020B0600070205080204" pitchFamily="34" charset="-128"/>
              </a:rPr>
              <a:t>Patient at a Nursing Home</a:t>
            </a:r>
          </a:p>
          <a:p>
            <a:r>
              <a:rPr lang="en-GB" altLang="en-US" sz="1800" b="1" dirty="0">
                <a:ea typeface="ＭＳ Ｐゴシック" panose="020B0600070205080204" pitchFamily="34" charset="-128"/>
              </a:rPr>
              <a:t>Capillary glucose &lt;2.5 mmol/l</a:t>
            </a:r>
          </a:p>
          <a:p>
            <a:r>
              <a:rPr lang="en-GB" altLang="en-US" sz="1800" b="1" dirty="0">
                <a:ea typeface="ＭＳ Ｐゴシック" panose="020B0600070205080204" pitchFamily="34" charset="-128"/>
              </a:rPr>
              <a:t>Glasgow Coma Scale &lt;8</a:t>
            </a:r>
          </a:p>
          <a:p>
            <a:r>
              <a:rPr lang="en-GB" altLang="en-US" sz="1800" b="1" dirty="0">
                <a:ea typeface="ＭＳ Ｐゴシック" panose="020B0600070205080204" pitchFamily="34" charset="-128"/>
              </a:rPr>
              <a:t>Witnessed seizure/fit at presentation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Known life expectancy &lt;6 months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Known to have taken a PDE5 inhibitor, e.g. sildenafil, in previous day before stroke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Known sensitivity to Transiderm Nitro patch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Known sensitivity to Duoderm hydrocolloid dressing</a:t>
            </a:r>
            <a:endParaRPr lang="en-GB" sz="1800" dirty="0"/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A8051D2A-F091-494B-BB1A-1FB1F82F6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312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Appleton </a:t>
            </a:r>
            <a:r>
              <a:rPr lang="en-GB" altLang="en-US" sz="1400" i="1" dirty="0">
                <a:solidFill>
                  <a:srgbClr val="FFFF00"/>
                </a:solidFill>
                <a:latin typeface="Verdana" panose="020B0604030504040204" pitchFamily="34" charset="0"/>
              </a:rPr>
              <a:t>et al</a:t>
            </a:r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. </a:t>
            </a:r>
            <a:r>
              <a:rPr lang="en-GB" altLang="en-US" sz="1400" i="1" dirty="0">
                <a:solidFill>
                  <a:srgbClr val="FFFF00"/>
                </a:solidFill>
                <a:latin typeface="Verdana" panose="020B0604030504040204" pitchFamily="34" charset="0"/>
              </a:rPr>
              <a:t>Int J Stroke </a:t>
            </a:r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2017 1 August					Protocol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8D6C3E7-3534-2445-9133-EC3BD19DE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HPOON\Desktop\ActFAST.jpg">
            <a:extLst>
              <a:ext uri="{FF2B5EF4-FFF2-40B4-BE49-F238E27FC236}">
                <a16:creationId xmlns:a16="http://schemas.microsoft.com/office/drawing/2014/main" id="{66B457BA-1D11-1046-B423-778D8543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74" y="0"/>
            <a:ext cx="1887826" cy="76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49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7A79-A0E0-0B41-A4BE-F9A7DFF5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Intervention &amp; comparator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A84C-455E-F448-8A63-F6D1E6CE6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5423520" cy="5410200"/>
          </a:xfrm>
        </p:spPr>
        <p:txBody>
          <a:bodyPr/>
          <a:lstStyle/>
          <a:p>
            <a:pPr marL="0" indent="0">
              <a:buFont typeface="Wingdings 3" pitchFamily="2" charset="2"/>
              <a:buNone/>
            </a:pPr>
            <a:r>
              <a:rPr lang="en-GB" altLang="en-US" sz="1800" dirty="0">
                <a:ea typeface="ＭＳ Ｐゴシック" panose="020B0600070205080204" pitchFamily="34" charset="-128"/>
              </a:rPr>
              <a:t>Active patch: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Transdermal GTN 5 mg daily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Transiderm Nitro ‘5’ (Novartis)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Unlabelled patch in labelled sachet</a:t>
            </a:r>
          </a:p>
          <a:p>
            <a:pPr marL="0" indent="0">
              <a:buFont typeface="Wingdings 3" pitchFamily="2" charset="2"/>
              <a:buNone/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0" indent="0">
              <a:buFont typeface="Wingdings 3" pitchFamily="2" charset="2"/>
              <a:buNone/>
            </a:pPr>
            <a:r>
              <a:rPr lang="en-GB" altLang="en-US" sz="1800" dirty="0">
                <a:ea typeface="ＭＳ Ｐゴシック" panose="020B0600070205080204" pitchFamily="34" charset="-128"/>
              </a:rPr>
              <a:t>Sham dressing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Hydrocolloid dressing - 4.4 cm x 3.8 cm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Duoderm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Unlabelled patch in labelled sachet</a:t>
            </a:r>
          </a:p>
          <a:p>
            <a:pPr marL="0" indent="0">
              <a:buFont typeface="Wingdings 3" pitchFamily="2" charset="2"/>
              <a:buNone/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0" indent="0">
              <a:buFont typeface="Wingdings 3" pitchFamily="2" charset="2"/>
              <a:buNone/>
            </a:pPr>
            <a:r>
              <a:rPr lang="en-GB" altLang="en-US" sz="1800" dirty="0">
                <a:ea typeface="ＭＳ Ｐゴシック" panose="020B0600070205080204" pitchFamily="34" charset="-128"/>
              </a:rPr>
              <a:t>4 patches (GTN/Sham) packed in a ‘first-aid’ box by Nottingham University Hospitals NHS Trust Pharmacy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F2180181-331D-9F46-A7FE-9F81960D7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27" y="1988839"/>
            <a:ext cx="220410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62F554-01DF-2242-A9A7-3A2FC59F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549" y="-1"/>
            <a:ext cx="2225451" cy="177281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1EBE114-6490-FB40-A292-5A60365F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1984AA3-8547-0F46-B8A7-C07EB0D1A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22406"/>
            <a:ext cx="2195736" cy="270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D37D2A2D-E727-4B47-A9B1-17ACE8985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312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Appleton </a:t>
            </a:r>
            <a:r>
              <a:rPr lang="en-GB" altLang="en-US" sz="1400" i="1" dirty="0">
                <a:solidFill>
                  <a:srgbClr val="FFFF00"/>
                </a:solidFill>
                <a:latin typeface="Verdana" panose="020B0604030504040204" pitchFamily="34" charset="0"/>
              </a:rPr>
              <a:t>et al</a:t>
            </a:r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. </a:t>
            </a:r>
            <a:r>
              <a:rPr lang="en-GB" altLang="en-US" sz="1400" i="1" dirty="0">
                <a:solidFill>
                  <a:srgbClr val="FFFF00"/>
                </a:solidFill>
                <a:latin typeface="Verdana" panose="020B0604030504040204" pitchFamily="34" charset="0"/>
              </a:rPr>
              <a:t>Int J Stroke </a:t>
            </a:r>
            <a:r>
              <a:rPr lang="en-GB" altLang="en-US" sz="1400" dirty="0">
                <a:solidFill>
                  <a:srgbClr val="FFFF00"/>
                </a:solidFill>
                <a:latin typeface="Verdana" panose="020B0604030504040204" pitchFamily="34" charset="0"/>
              </a:rPr>
              <a:t>2017 1 August			</a:t>
            </a:r>
          </a:p>
        </p:txBody>
      </p:sp>
    </p:spTree>
    <p:extLst>
      <p:ext uri="{BB962C8B-B14F-4D97-AF65-F5344CB8AC3E}">
        <p14:creationId xmlns:p14="http://schemas.microsoft.com/office/powerpoint/2010/main" val="2195491996"/>
      </p:ext>
    </p:extLst>
  </p:cSld>
  <p:clrMapOvr>
    <a:masterClrMapping/>
  </p:clrMapOvr>
</p:sld>
</file>

<file path=ppt/theme/theme1.xml><?xml version="1.0" encoding="utf-8"?>
<a:theme xmlns:a="http://schemas.openxmlformats.org/drawingml/2006/main" name="Bath Verdana">
  <a:themeElements>
    <a:clrScheme name="">
      <a:dk1>
        <a:srgbClr val="000000"/>
      </a:dk1>
      <a:lt1>
        <a:srgbClr val="FFFFFF"/>
      </a:lt1>
      <a:dk2>
        <a:srgbClr val="114FFB"/>
      </a:dk2>
      <a:lt2>
        <a:srgbClr val="E2FA2E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Bath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ath Verda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th Verdan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th Verda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BATHVE~1</Template>
  <TotalTime>22030</TotalTime>
  <Words>1438</Words>
  <Application>Microsoft Macintosh PowerPoint</Application>
  <PresentationFormat>On-screen Show (4:3)</PresentationFormat>
  <Paragraphs>345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Times</vt:lpstr>
      <vt:lpstr>Verdana</vt:lpstr>
      <vt:lpstr>Wingdings 3</vt:lpstr>
      <vt:lpstr>Bath Verdana</vt:lpstr>
      <vt:lpstr>BHF Glyceryl trinitrate for pre-hospital ultra-acute stroke: Main results from the Rapid Intervention with Glyceryl trinitrate in Hypertensive stroke Trial-2 (RIGHT-2)</vt:lpstr>
      <vt:lpstr>Declarations</vt:lpstr>
      <vt:lpstr>Thanks</vt:lpstr>
      <vt:lpstr>Publication: Lancet 6 Feb 2019</vt:lpstr>
      <vt:lpstr>Background</vt:lpstr>
      <vt:lpstr>Time is brain</vt:lpstr>
      <vt:lpstr>RIGHT-2: Design</vt:lpstr>
      <vt:lpstr>Patients: Inclusion/exclusions</vt:lpstr>
      <vt:lpstr>Intervention &amp; comparator</vt:lpstr>
      <vt:lpstr>Key protocol changes</vt:lpstr>
      <vt:lpstr>CONSORT: in All (ITT)</vt:lpstr>
      <vt:lpstr>Baseline, ambulance: in All (ITT)</vt:lpstr>
      <vt:lpstr>SBP/DBP (mmHg): in Stroke/TIA</vt:lpstr>
      <vt:lpstr>Primary outcome: in Stroke/TIA</vt:lpstr>
      <vt:lpstr>mRS by subgroups: in Stroke/TIA</vt:lpstr>
      <vt:lpstr>Death: in Stroke/TIA</vt:lpstr>
      <vt:lpstr>Primary outcome (mRS): in All (ITT)</vt:lpstr>
      <vt:lpstr>Strengths   Limitations</vt:lpstr>
      <vt:lpstr>Summary</vt:lpstr>
      <vt:lpstr>Thank you for listening</vt:lpstr>
    </vt:vector>
  </TitlesOfParts>
  <Manager/>
  <Company>UoN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choices for stroke prevention in patients with AF?</dc:title>
  <dc:subject/>
  <dc:creator>ms</dc:creator>
  <cp:keywords/>
  <dc:description/>
  <cp:lastModifiedBy>Bath Philip</cp:lastModifiedBy>
  <cp:revision>1243</cp:revision>
  <cp:lastPrinted>2012-11-26T10:45:51Z</cp:lastPrinted>
  <dcterms:created xsi:type="dcterms:W3CDTF">2012-11-26T10:02:46Z</dcterms:created>
  <dcterms:modified xsi:type="dcterms:W3CDTF">2019-02-06T03:14:48Z</dcterms:modified>
  <cp:category/>
</cp:coreProperties>
</file>